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8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304" r:id="rId6"/>
    <p:sldId id="260" r:id="rId7"/>
    <p:sldId id="301" r:id="rId8"/>
    <p:sldId id="292" r:id="rId9"/>
    <p:sldId id="313" r:id="rId10"/>
    <p:sldId id="305" r:id="rId11"/>
    <p:sldId id="310" r:id="rId12"/>
    <p:sldId id="311" r:id="rId13"/>
    <p:sldId id="309" r:id="rId14"/>
    <p:sldId id="263" r:id="rId15"/>
    <p:sldId id="299" r:id="rId16"/>
    <p:sldId id="306" r:id="rId17"/>
    <p:sldId id="307" r:id="rId18"/>
    <p:sldId id="308" r:id="rId19"/>
    <p:sldId id="312" r:id="rId2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3244D"/>
    <a:srgbClr val="FF99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126" autoAdjust="0"/>
    <p:restoredTop sz="94643" autoAdjust="0"/>
  </p:normalViewPr>
  <p:slideViewPr>
    <p:cSldViewPr snapToGrid="0">
      <p:cViewPr varScale="1">
        <p:scale>
          <a:sx n="107" d="100"/>
          <a:sy n="107" d="100"/>
        </p:scale>
        <p:origin x="1565" y="82"/>
      </p:cViewPr>
      <p:guideLst/>
    </p:cSldViewPr>
  </p:slideViewPr>
  <p:outlineViewPr>
    <p:cViewPr>
      <p:scale>
        <a:sx n="33" d="100"/>
        <a:sy n="33" d="100"/>
      </p:scale>
      <p:origin x="0" y="-24619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9E0660-2AAC-E146-85F7-7906298D2758}" type="datetimeFigureOut">
              <a:rPr lang="en-US" smtClean="0"/>
              <a:t>1/12/2018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849C72-B790-6B4E-A13F-357AB5437C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1322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Fall 2016</a:t>
            </a:r>
          </a:p>
          <a:p>
            <a:pPr lvl="1"/>
            <a:r>
              <a:rPr lang="en-US" dirty="0" err="1">
                <a:solidFill>
                  <a:schemeClr val="tx1"/>
                </a:solidFill>
              </a:rPr>
              <a:t>Loachapoka</a:t>
            </a:r>
            <a:r>
              <a:rPr lang="en-US" dirty="0">
                <a:solidFill>
                  <a:schemeClr val="tx1"/>
                </a:solidFill>
              </a:rPr>
              <a:t> Robotics Mentoring- Mondays, Tuesdays, and Thursdays 3:00PM to 4:30PM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ECE Minority Presentation- November 14</a:t>
            </a:r>
            <a:r>
              <a:rPr lang="en-US" baseline="30000" dirty="0">
                <a:solidFill>
                  <a:schemeClr val="tx1"/>
                </a:solidFill>
              </a:rPr>
              <a:t>th</a:t>
            </a:r>
            <a:endParaRPr lang="en-US" dirty="0">
              <a:solidFill>
                <a:schemeClr val="tx1"/>
              </a:solidFill>
            </a:endParaRPr>
          </a:p>
          <a:p>
            <a:pPr lvl="1"/>
            <a:r>
              <a:rPr lang="en-US" dirty="0">
                <a:solidFill>
                  <a:schemeClr val="tx1"/>
                </a:solidFill>
              </a:rPr>
              <a:t>AJHS E-Day- November 17th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South’s Best- December 3-4th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SCORE Claw Machine- December 3-4</a:t>
            </a:r>
            <a:r>
              <a:rPr lang="en-US" baseline="30000" dirty="0">
                <a:solidFill>
                  <a:schemeClr val="tx1"/>
                </a:solidFill>
              </a:rPr>
              <a:t>th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Spring 2016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E-Day- Late February or early March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SPACE Day- Possible Event Next Semester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IEEE Sumo Robotics Competition (with local middle and high schools)- Spring 2017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49C72-B790-6B4E-A13F-357AB5437C4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9896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5132" y="2059012"/>
            <a:ext cx="9146751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4319" y="2166365"/>
            <a:ext cx="8603674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970315"/>
            <a:ext cx="6858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1/12/2018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245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1/12/2018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0664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764484" y="0"/>
            <a:ext cx="20574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70468" y="609600"/>
            <a:ext cx="1801785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609600"/>
            <a:ext cx="5979968" cy="56388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422855"/>
            <a:ext cx="2057397" cy="365125"/>
          </a:xfrm>
        </p:spPr>
        <p:txBody>
          <a:bodyPr/>
          <a:lstStyle/>
          <a:p>
            <a:fld id="{96DFF08F-DC6B-4601-B491-B0F83F6DD2DA}" type="datetimeFigureOut">
              <a:rPr lang="en-US" smtClean="0"/>
              <a:t>1/12/2018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32102" y="6422855"/>
            <a:ext cx="320975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054787" y="6422855"/>
            <a:ext cx="659819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66317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1/12/2018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46005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5132" y="2059012"/>
            <a:ext cx="9146751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4893" y="2208879"/>
            <a:ext cx="7886700" cy="1676400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6000" b="0" spc="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4893" y="3984400"/>
            <a:ext cx="78867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6DFF08F-DC6B-4601-B491-B0F83F6DD2DA}" type="datetimeFigureOut">
              <a:rPr lang="en-US" smtClean="0"/>
              <a:t>1/12/2018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98905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797" y="2011680"/>
            <a:ext cx="365760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00600" y="2011680"/>
            <a:ext cx="365760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1/12/2018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2127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1913470"/>
            <a:ext cx="365760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2656566"/>
            <a:ext cx="365760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00428" y="1913470"/>
            <a:ext cx="365760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00428" y="2656564"/>
            <a:ext cx="365760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1/12/2018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27899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1/12/2018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95034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1/12/2018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66816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2148840"/>
            <a:ext cx="4572000" cy="38404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92568" y="2147487"/>
            <a:ext cx="256032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1/12/2018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01325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800" y="2211494"/>
            <a:ext cx="4754880" cy="384048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85351" y="2150621"/>
            <a:ext cx="256032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1/12/2018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06909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62" y="176109"/>
            <a:ext cx="9141714" cy="16459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019" y="284176"/>
            <a:ext cx="777240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019" y="2011680"/>
            <a:ext cx="777240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557" y="6422855"/>
            <a:ext cx="2595043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96DFF08F-DC6B-4601-B491-B0F83F6DD2DA}" type="datetimeFigureOut">
              <a:rPr lang="en-US" smtClean="0"/>
              <a:pPr/>
              <a:t>1/12/2018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91000" y="6422855"/>
            <a:ext cx="40606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65139" y="6422855"/>
            <a:ext cx="709698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772448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kern="1200" cap="all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6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hyperlink" Target="https://github.com/SPARC-Auburn" TargetMode="External"/><Relationship Id="rId7" Type="http://schemas.openxmlformats.org/officeDocument/2006/relationships/image" Target="../media/image15.png"/><Relationship Id="rId2" Type="http://schemas.openxmlformats.org/officeDocument/2006/relationships/hyperlink" Target="http://sparc-auburn.github.io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openxmlformats.org/officeDocument/2006/relationships/hyperlink" Target="mailto:sparc.auburn@gmail.com" TargetMode="External"/><Relationship Id="rId4" Type="http://schemas.openxmlformats.org/officeDocument/2006/relationships/hyperlink" Target="https://sparc-auburn.slack.com/messages/general" TargetMode="External"/><Relationship Id="rId9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hyperlink" Target="mailto:tzh00044@auburn.edu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2485" y="2021112"/>
            <a:ext cx="7475220" cy="2191146"/>
          </a:xfrm>
        </p:spPr>
        <p:txBody>
          <a:bodyPr/>
          <a:lstStyle/>
          <a:p>
            <a:r>
              <a:rPr lang="en-US" dirty="0"/>
              <a:t>Welcome to: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82147" y="328613"/>
            <a:ext cx="6575895" cy="1571340"/>
          </a:xfrm>
        </p:spPr>
        <p:txBody>
          <a:bodyPr>
            <a:normAutofit/>
          </a:bodyPr>
          <a:lstStyle/>
          <a:p>
            <a:r>
              <a:rPr lang="en-US" sz="3200" b="1" dirty="0"/>
              <a:t>Open Forum Meeting</a:t>
            </a:r>
          </a:p>
          <a:p>
            <a:r>
              <a:rPr lang="en-US" sz="2400" dirty="0"/>
              <a:t>6PM Wednesday, January 17, 2017</a:t>
            </a:r>
          </a:p>
          <a:p>
            <a:r>
              <a:rPr lang="en-US" sz="2400" dirty="0"/>
              <a:t>Broun Hall, Room 235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1D624094-092A-469D-87C1-E7E305DD70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9471" b="24375"/>
          <a:stretch/>
        </p:blipFill>
        <p:spPr>
          <a:xfrm>
            <a:off x="1023222" y="4073845"/>
            <a:ext cx="7093744" cy="2455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6754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2485" y="2021112"/>
            <a:ext cx="7475220" cy="2191146"/>
          </a:xfrm>
        </p:spPr>
        <p:txBody>
          <a:bodyPr/>
          <a:lstStyle/>
          <a:p>
            <a:r>
              <a:rPr lang="en-US" dirty="0"/>
              <a:t>SPARC  in 2018</a:t>
            </a:r>
          </a:p>
        </p:txBody>
      </p:sp>
    </p:spTree>
    <p:extLst>
      <p:ext uri="{BB962C8B-B14F-4D97-AF65-F5344CB8AC3E}">
        <p14:creationId xmlns:p14="http://schemas.microsoft.com/office/powerpoint/2010/main" val="35450792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Staying the Same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76320" y="2251710"/>
            <a:ext cx="5438393" cy="3988925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2800" dirty="0">
                <a:solidFill>
                  <a:schemeClr val="tx1"/>
                </a:solidFill>
              </a:rPr>
              <a:t>Collaborative Projects</a:t>
            </a:r>
          </a:p>
          <a:p>
            <a:pPr marL="0" indent="0" algn="ctr">
              <a:buNone/>
            </a:pPr>
            <a:r>
              <a:rPr lang="en-US" sz="2800" dirty="0"/>
              <a:t>Friendly and Chill Atmosphere</a:t>
            </a:r>
          </a:p>
          <a:p>
            <a:pPr marL="0" indent="0" algn="ctr">
              <a:buNone/>
            </a:pPr>
            <a:r>
              <a:rPr lang="en-US" sz="2800" dirty="0">
                <a:solidFill>
                  <a:schemeClr val="tx1"/>
                </a:solidFill>
              </a:rPr>
              <a:t>Active Engagement</a:t>
            </a:r>
          </a:p>
          <a:p>
            <a:pPr marL="0" indent="0" algn="ctr">
              <a:buNone/>
            </a:pPr>
            <a:r>
              <a:rPr lang="en-US" sz="2800" dirty="0"/>
              <a:t>Learning Environment</a:t>
            </a:r>
          </a:p>
          <a:p>
            <a:pPr marL="0" indent="0" algn="ctr">
              <a:buNone/>
            </a:pPr>
            <a:r>
              <a:rPr lang="en-US" sz="2800" dirty="0">
                <a:solidFill>
                  <a:schemeClr val="tx1"/>
                </a:solidFill>
              </a:rPr>
              <a:t>Open Lab for Members</a:t>
            </a:r>
          </a:p>
        </p:txBody>
      </p:sp>
      <p:sp>
        <p:nvSpPr>
          <p:cNvPr id="4" name="AutoShape 2" descr="https://lh3.googleusercontent.com/IHrnpOaW0Pl7n_EcPA1T-bTkOg5zMhmHSN6oQ-gbQXz4hSj_TlX1825UaHl4iDGr2eb6hdlrPUZjb9_5boqqA4AUpM0RloLUKVXCH8GZn1nXXOLm8c1v9APN7oW9NLafakAR8_SymX6g9fs8vYkHQ0ihDzkB7WoB6gIWvXEkzhjsMWtdJe-nI6PLWGlKG5joo43Chr5zO2u-F4Ols4MYzu5QjV4WFrtuzhoqoQbNqcEh7ns89NOcOEenM4nNBNeZZ0-VepgP5RPrCrQQe5I4Ac6Fv_b3ite7rCjXyvU1SdZ4HNyHip3q0SQ22VZDcqA8z7nIGKl_8RaRNFOg54uE_QZ57XI20hoFpcN83yoa5hxYTWThOxdvPrzNjZ7XKeuPwJ5k2Wx9wGCP6c_b0XXGDQm7eDoqp_m0vilALOhxJ-e606Cuyx4B6pRt_y_Hemx02BWve4GpWaxag413uNRegFgKyg70912sWsIBSDZ9qcpxQlnh6SJUa4oca9dw-SOlMreOVgpSesWZ6JmLpu-fRfVUStx-XjIzwBKrFDKjex0jN5P5WJt2TJ3KDTy5DvZtX3pcPWoGTMLqEe2STw_K0DldKkkBGGVlUJYy4dKvi0yo4QCEjg=w1408-h1056-no"/>
          <p:cNvSpPr>
            <a:spLocks noChangeAspect="1" noChangeArrowheads="1"/>
          </p:cNvSpPr>
          <p:nvPr/>
        </p:nvSpPr>
        <p:spPr bwMode="auto">
          <a:xfrm>
            <a:off x="7214713" y="1708786"/>
            <a:ext cx="1391027" cy="139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 dirty="0"/>
          </a:p>
        </p:txBody>
      </p:sp>
      <p:sp>
        <p:nvSpPr>
          <p:cNvPr id="5" name="AutoShape 4" descr="https://lh3.googleusercontent.com/IHrnpOaW0Pl7n_EcPA1T-bTkOg5zMhmHSN6oQ-gbQXz4hSj_TlX1825UaHl4iDGr2eb6hdlrPUZjb9_5boqqA4AUpM0RloLUKVXCH8GZn1nXXOLm8c1v9APN7oW9NLafakAR8_SymX6g9fs8vYkHQ0ihDzkB7WoB6gIWvXEkzhjsMWtdJe-nI6PLWGlKG5joo43Chr5zO2u-F4Ols4MYzu5QjV4WFrtuzhoqoQbNqcEh7ns89NOcOEenM4nNBNeZZ0-VepgP5RPrCrQQe5I4Ac6Fv_b3ite7rCjXyvU1SdZ4HNyHip3q0SQ22VZDcqA8z7nIGKl_8RaRNFOg54uE_QZ57XI20hoFpcN83yoa5hxYTWThOxdvPrzNjZ7XKeuPwJ5k2Wx9wGCP6c_b0XXGDQm7eDoqp_m0vilALOhxJ-e606Cuyx4B6pRt_y_Hemx02BWve4GpWaxag413uNRegFgKyg70912sWsIBSDZ9qcpxQlnh6SJUa4oca9dw-SOlMreOVgpSesWZ6JmLpu-fRfVUStx-XjIzwBKrFDKjex0jN5P5WJt2TJ3KDTy5DvZtX3pcPWoGTMLqEe2STw_K0DldKkkBGGVlUJYy4dKvi0yo4QCEjg=w1408-h1056-no"/>
          <p:cNvSpPr>
            <a:spLocks noChangeAspect="1" noChangeArrowheads="1"/>
          </p:cNvSpPr>
          <p:nvPr/>
        </p:nvSpPr>
        <p:spPr bwMode="auto">
          <a:xfrm>
            <a:off x="230981" y="863203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25770120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Being Improved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37460" y="2215991"/>
            <a:ext cx="6067518" cy="3988925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2800" dirty="0">
                <a:solidFill>
                  <a:schemeClr val="tx1"/>
                </a:solidFill>
              </a:rPr>
              <a:t>Emphasis on three main projects</a:t>
            </a:r>
          </a:p>
          <a:p>
            <a:pPr marL="0" indent="0" algn="ctr">
              <a:buNone/>
            </a:pPr>
            <a:r>
              <a:rPr lang="en-US" sz="2800" dirty="0">
                <a:solidFill>
                  <a:schemeClr val="tx1"/>
                </a:solidFill>
              </a:rPr>
              <a:t>Lab Enhancements</a:t>
            </a:r>
          </a:p>
          <a:p>
            <a:pPr marL="0" indent="0" algn="ctr">
              <a:buNone/>
            </a:pPr>
            <a:r>
              <a:rPr lang="en-US" sz="2800" dirty="0"/>
              <a:t>Two Types of Meetings</a:t>
            </a:r>
          </a:p>
          <a:p>
            <a:pPr marL="0" indent="0" algn="ctr">
              <a:buNone/>
            </a:pPr>
            <a:r>
              <a:rPr lang="en-US" sz="2800" dirty="0">
                <a:solidFill>
                  <a:schemeClr val="tx1"/>
                </a:solidFill>
              </a:rPr>
              <a:t>Semester Long Competition</a:t>
            </a:r>
          </a:p>
          <a:p>
            <a:pPr marL="0" indent="0" algn="ctr">
              <a:buNone/>
            </a:pPr>
            <a:r>
              <a:rPr lang="en-US" sz="2800" dirty="0"/>
              <a:t>Access Code List Reset (Thurs, 1/25/18) </a:t>
            </a:r>
          </a:p>
          <a:p>
            <a:pPr marL="0" indent="0" algn="ctr">
              <a:buNone/>
            </a:pPr>
            <a:r>
              <a:rPr lang="en-US" sz="2800" dirty="0">
                <a:solidFill>
                  <a:schemeClr val="tx1"/>
                </a:solidFill>
              </a:rPr>
              <a:t>More Food at Meetings</a:t>
            </a:r>
          </a:p>
        </p:txBody>
      </p:sp>
      <p:sp>
        <p:nvSpPr>
          <p:cNvPr id="4" name="AutoShape 2" descr="https://lh3.googleusercontent.com/IHrnpOaW0Pl7n_EcPA1T-bTkOg5zMhmHSN6oQ-gbQXz4hSj_TlX1825UaHl4iDGr2eb6hdlrPUZjb9_5boqqA4AUpM0RloLUKVXCH8GZn1nXXOLm8c1v9APN7oW9NLafakAR8_SymX6g9fs8vYkHQ0ihDzkB7WoB6gIWvXEkzhjsMWtdJe-nI6PLWGlKG5joo43Chr5zO2u-F4Ols4MYzu5QjV4WFrtuzhoqoQbNqcEh7ns89NOcOEenM4nNBNeZZ0-VepgP5RPrCrQQe5I4Ac6Fv_b3ite7rCjXyvU1SdZ4HNyHip3q0SQ22VZDcqA8z7nIGKl_8RaRNFOg54uE_QZ57XI20hoFpcN83yoa5hxYTWThOxdvPrzNjZ7XKeuPwJ5k2Wx9wGCP6c_b0XXGDQm7eDoqp_m0vilALOhxJ-e606Cuyx4B6pRt_y_Hemx02BWve4GpWaxag413uNRegFgKyg70912sWsIBSDZ9qcpxQlnh6SJUa4oca9dw-SOlMreOVgpSesWZ6JmLpu-fRfVUStx-XjIzwBKrFDKjex0jN5P5WJt2TJ3KDTy5DvZtX3pcPWoGTMLqEe2STw_K0DldKkkBGGVlUJYy4dKvi0yo4QCEjg=w1408-h1056-no"/>
          <p:cNvSpPr>
            <a:spLocks noChangeAspect="1" noChangeArrowheads="1"/>
          </p:cNvSpPr>
          <p:nvPr/>
        </p:nvSpPr>
        <p:spPr bwMode="auto">
          <a:xfrm>
            <a:off x="7214713" y="1708786"/>
            <a:ext cx="1391027" cy="139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 dirty="0"/>
          </a:p>
        </p:txBody>
      </p:sp>
      <p:sp>
        <p:nvSpPr>
          <p:cNvPr id="5" name="AutoShape 4" descr="https://lh3.googleusercontent.com/IHrnpOaW0Pl7n_EcPA1T-bTkOg5zMhmHSN6oQ-gbQXz4hSj_TlX1825UaHl4iDGr2eb6hdlrPUZjb9_5boqqA4AUpM0RloLUKVXCH8GZn1nXXOLm8c1v9APN7oW9NLafakAR8_SymX6g9fs8vYkHQ0ihDzkB7WoB6gIWvXEkzhjsMWtdJe-nI6PLWGlKG5joo43Chr5zO2u-F4Ols4MYzu5QjV4WFrtuzhoqoQbNqcEh7ns89NOcOEenM4nNBNeZZ0-VepgP5RPrCrQQe5I4Ac6Fv_b3ite7rCjXyvU1SdZ4HNyHip3q0SQ22VZDcqA8z7nIGKl_8RaRNFOg54uE_QZ57XI20hoFpcN83yoa5hxYTWThOxdvPrzNjZ7XKeuPwJ5k2Wx9wGCP6c_b0XXGDQm7eDoqp_m0vilALOhxJ-e606Cuyx4B6pRt_y_Hemx02BWve4GpWaxag413uNRegFgKyg70912sWsIBSDZ9qcpxQlnh6SJUa4oca9dw-SOlMreOVgpSesWZ6JmLpu-fRfVUStx-XjIzwBKrFDKjex0jN5P5WJt2TJ3KDTy5DvZtX3pcPWoGTMLqEe2STw_K0DldKkkBGGVlUJYy4dKvi0yo4QCEjg=w1408-h1056-no"/>
          <p:cNvSpPr>
            <a:spLocks noChangeAspect="1" noChangeArrowheads="1"/>
          </p:cNvSpPr>
          <p:nvPr/>
        </p:nvSpPr>
        <p:spPr bwMode="auto">
          <a:xfrm>
            <a:off x="230981" y="863203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13671822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2485" y="2021112"/>
            <a:ext cx="7475220" cy="2191146"/>
          </a:xfrm>
        </p:spPr>
        <p:txBody>
          <a:bodyPr/>
          <a:lstStyle/>
          <a:p>
            <a:r>
              <a:rPr lang="en-US" dirty="0"/>
              <a:t>Proposed Projects</a:t>
            </a:r>
          </a:p>
        </p:txBody>
      </p:sp>
    </p:spTree>
    <p:extLst>
      <p:ext uri="{BB962C8B-B14F-4D97-AF65-F5344CB8AC3E}">
        <p14:creationId xmlns:p14="http://schemas.microsoft.com/office/powerpoint/2010/main" val="24234076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Projects: Lab Assistant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0582" y="1965960"/>
            <a:ext cx="5438393" cy="3988925"/>
          </a:xfrm>
        </p:spPr>
        <p:txBody>
          <a:bodyPr>
            <a:normAutofit fontScale="85000" lnSpcReduction="20000"/>
          </a:bodyPr>
          <a:lstStyle/>
          <a:p>
            <a:r>
              <a:rPr lang="en-US" dirty="0">
                <a:solidFill>
                  <a:schemeClr val="tx1"/>
                </a:solidFill>
              </a:rPr>
              <a:t>Create an automated lab assistant.</a:t>
            </a:r>
          </a:p>
          <a:p>
            <a:r>
              <a:rPr lang="en-US" dirty="0">
                <a:solidFill>
                  <a:schemeClr val="tx1"/>
                </a:solidFill>
              </a:rPr>
              <a:t>Will be voice controlled.</a:t>
            </a:r>
          </a:p>
          <a:p>
            <a:r>
              <a:rPr lang="en-US" dirty="0">
                <a:solidFill>
                  <a:schemeClr val="tx1"/>
                </a:solidFill>
              </a:rPr>
              <a:t>Will allow door to be unlocked temporarily remotely to allow new members access to the lab.</a:t>
            </a:r>
          </a:p>
          <a:p>
            <a:r>
              <a:rPr lang="en-US" dirty="0">
                <a:solidFill>
                  <a:schemeClr val="tx1"/>
                </a:solidFill>
              </a:rPr>
              <a:t>Will consist of both a stationary and mobile system.</a:t>
            </a:r>
          </a:p>
          <a:p>
            <a:r>
              <a:rPr lang="en-US" dirty="0">
                <a:solidFill>
                  <a:schemeClr val="tx1"/>
                </a:solidFill>
              </a:rPr>
              <a:t>Will be embedded on the new group chat system Slack.</a:t>
            </a:r>
          </a:p>
          <a:p>
            <a:r>
              <a:rPr lang="en-US" dirty="0">
                <a:solidFill>
                  <a:schemeClr val="tx1"/>
                </a:solidFill>
              </a:rPr>
              <a:t>Team Lead:</a:t>
            </a:r>
          </a:p>
          <a:p>
            <a:pPr lvl="1"/>
            <a:r>
              <a:rPr lang="en-US" sz="1650" dirty="0">
                <a:solidFill>
                  <a:schemeClr val="tx1"/>
                </a:solidFill>
              </a:rPr>
              <a:t>Steffen Sullivan (sbs0034@auburn.edu)</a:t>
            </a:r>
          </a:p>
          <a:p>
            <a:r>
              <a:rPr lang="en-US" dirty="0">
                <a:solidFill>
                  <a:schemeClr val="tx1"/>
                </a:solidFill>
              </a:rPr>
              <a:t>Meetings: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To be determined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Location- SPARC Lab Broun 367</a:t>
            </a:r>
          </a:p>
        </p:txBody>
      </p:sp>
      <p:sp>
        <p:nvSpPr>
          <p:cNvPr id="4" name="AutoShape 2" descr="https://lh3.googleusercontent.com/IHrnpOaW0Pl7n_EcPA1T-bTkOg5zMhmHSN6oQ-gbQXz4hSj_TlX1825UaHl4iDGr2eb6hdlrPUZjb9_5boqqA4AUpM0RloLUKVXCH8GZn1nXXOLm8c1v9APN7oW9NLafakAR8_SymX6g9fs8vYkHQ0ihDzkB7WoB6gIWvXEkzhjsMWtdJe-nI6PLWGlKG5joo43Chr5zO2u-F4Ols4MYzu5QjV4WFrtuzhoqoQbNqcEh7ns89NOcOEenM4nNBNeZZ0-VepgP5RPrCrQQe5I4Ac6Fv_b3ite7rCjXyvU1SdZ4HNyHip3q0SQ22VZDcqA8z7nIGKl_8RaRNFOg54uE_QZ57XI20hoFpcN83yoa5hxYTWThOxdvPrzNjZ7XKeuPwJ5k2Wx9wGCP6c_b0XXGDQm7eDoqp_m0vilALOhxJ-e606Cuyx4B6pRt_y_Hemx02BWve4GpWaxag413uNRegFgKyg70912sWsIBSDZ9qcpxQlnh6SJUa4oca9dw-SOlMreOVgpSesWZ6JmLpu-fRfVUStx-XjIzwBKrFDKjex0jN5P5WJt2TJ3KDTy5DvZtX3pcPWoGTMLqEe2STw_K0DldKkkBGGVlUJYy4dKvi0yo4QCEjg=w1408-h1056-no"/>
          <p:cNvSpPr>
            <a:spLocks noChangeAspect="1" noChangeArrowheads="1"/>
          </p:cNvSpPr>
          <p:nvPr/>
        </p:nvSpPr>
        <p:spPr bwMode="auto">
          <a:xfrm>
            <a:off x="7214713" y="1708786"/>
            <a:ext cx="1391027" cy="139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 dirty="0"/>
          </a:p>
        </p:txBody>
      </p:sp>
      <p:sp>
        <p:nvSpPr>
          <p:cNvPr id="5" name="AutoShape 4" descr="https://lh3.googleusercontent.com/IHrnpOaW0Pl7n_EcPA1T-bTkOg5zMhmHSN6oQ-gbQXz4hSj_TlX1825UaHl4iDGr2eb6hdlrPUZjb9_5boqqA4AUpM0RloLUKVXCH8GZn1nXXOLm8c1v9APN7oW9NLafakAR8_SymX6g9fs8vYkHQ0ihDzkB7WoB6gIWvXEkzhjsMWtdJe-nI6PLWGlKG5joo43Chr5zO2u-F4Ols4MYzu5QjV4WFrtuzhoqoQbNqcEh7ns89NOcOEenM4nNBNeZZ0-VepgP5RPrCrQQe5I4Ac6Fv_b3ite7rCjXyvU1SdZ4HNyHip3q0SQ22VZDcqA8z7nIGKl_8RaRNFOg54uE_QZ57XI20hoFpcN83yoa5hxYTWThOxdvPrzNjZ7XKeuPwJ5k2Wx9wGCP6c_b0XXGDQm7eDoqp_m0vilALOhxJ-e606Cuyx4B6pRt_y_Hemx02BWve4GpWaxag413uNRegFgKyg70912sWsIBSDZ9qcpxQlnh6SJUa4oca9dw-SOlMreOVgpSesWZ6JmLpu-fRfVUStx-XjIzwBKrFDKjex0jN5P5WJt2TJ3KDTy5DvZtX3pcPWoGTMLqEe2STw_K0DldKkkBGGVlUJYy4dKvi0yo4QCEjg=w1408-h1056-no"/>
          <p:cNvSpPr>
            <a:spLocks noChangeAspect="1" noChangeArrowheads="1"/>
          </p:cNvSpPr>
          <p:nvPr/>
        </p:nvSpPr>
        <p:spPr bwMode="auto">
          <a:xfrm>
            <a:off x="230981" y="863203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pic>
        <p:nvPicPr>
          <p:cNvPr id="6" name="Picture 2" descr="Image result for karen spongebob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87" t="10052" r="46351" b="12580"/>
          <a:stretch/>
        </p:blipFill>
        <p:spPr bwMode="auto">
          <a:xfrm>
            <a:off x="6957895" y="918402"/>
            <a:ext cx="1718864" cy="2181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ontent Placeholder 2"/>
          <p:cNvSpPr txBox="1">
            <a:spLocks/>
          </p:cNvSpPr>
          <p:nvPr/>
        </p:nvSpPr>
        <p:spPr>
          <a:xfrm>
            <a:off x="6957895" y="3180531"/>
            <a:ext cx="2264677" cy="198531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71450" indent="-137160" algn="l" defTabSz="6858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4290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54864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75438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92012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1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3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15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7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>
                <a:solidFill>
                  <a:schemeClr val="tx1"/>
                </a:solidFill>
              </a:rPr>
              <a:t>K</a:t>
            </a:r>
            <a:r>
              <a:rPr lang="en-US" dirty="0">
                <a:solidFill>
                  <a:schemeClr val="tx1"/>
                </a:solidFill>
              </a:rPr>
              <a:t>inematic</a:t>
            </a:r>
          </a:p>
          <a:p>
            <a:r>
              <a:rPr lang="en-US" sz="2400" b="1" dirty="0">
                <a:solidFill>
                  <a:schemeClr val="tx1"/>
                </a:solidFill>
              </a:rPr>
              <a:t>A</a:t>
            </a:r>
            <a:r>
              <a:rPr lang="en-US" dirty="0">
                <a:solidFill>
                  <a:schemeClr val="tx1"/>
                </a:solidFill>
              </a:rPr>
              <a:t>utonomous</a:t>
            </a:r>
          </a:p>
          <a:p>
            <a:r>
              <a:rPr lang="en-US" sz="2400" b="1" dirty="0">
                <a:solidFill>
                  <a:schemeClr val="tx1"/>
                </a:solidFill>
              </a:rPr>
              <a:t>R</a:t>
            </a:r>
            <a:r>
              <a:rPr lang="en-US" dirty="0">
                <a:solidFill>
                  <a:schemeClr val="tx1"/>
                </a:solidFill>
              </a:rPr>
              <a:t>obot</a:t>
            </a:r>
          </a:p>
          <a:p>
            <a:r>
              <a:rPr lang="en-US" sz="2400" b="1" dirty="0">
                <a:solidFill>
                  <a:schemeClr val="tx1"/>
                </a:solidFill>
              </a:rPr>
              <a:t>E</a:t>
            </a:r>
            <a:r>
              <a:rPr lang="en-US" dirty="0">
                <a:solidFill>
                  <a:schemeClr val="tx1"/>
                </a:solidFill>
              </a:rPr>
              <a:t>nriches</a:t>
            </a:r>
          </a:p>
          <a:p>
            <a:r>
              <a:rPr lang="en-US" sz="2600" b="1" dirty="0">
                <a:solidFill>
                  <a:schemeClr val="tx1"/>
                </a:solidFill>
              </a:rPr>
              <a:t>N</a:t>
            </a:r>
            <a:r>
              <a:rPr lang="en-US" dirty="0">
                <a:solidFill>
                  <a:schemeClr val="tx1"/>
                </a:solidFill>
              </a:rPr>
              <a:t>ewcomers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634" y="5246562"/>
            <a:ext cx="4369520" cy="135121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096884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Projects: Bomb Disposal Robot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5400000">
            <a:off x="5625571" y="2676367"/>
            <a:ext cx="3490382" cy="2617787"/>
          </a:xfr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857249" y="1965960"/>
            <a:ext cx="4655275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37160" algn="l" defTabSz="6858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4290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54864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75438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92012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1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3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15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7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A bomb disposal robot from Dr. </a:t>
            </a:r>
            <a:r>
              <a:rPr lang="en-US" dirty="0" err="1">
                <a:solidFill>
                  <a:schemeClr val="tx1"/>
                </a:solidFill>
              </a:rPr>
              <a:t>Roppel</a:t>
            </a:r>
            <a:r>
              <a:rPr lang="en-US" dirty="0">
                <a:solidFill>
                  <a:schemeClr val="tx1"/>
                </a:solidFill>
              </a:rPr>
              <a:t> that is currently in disrepair.</a:t>
            </a:r>
          </a:p>
          <a:p>
            <a:r>
              <a:rPr lang="en-US" dirty="0">
                <a:solidFill>
                  <a:schemeClr val="tx1"/>
                </a:solidFill>
              </a:rPr>
              <a:t>Project Lead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Jack Thomas (jet0024@auburn.edu)</a:t>
            </a:r>
          </a:p>
          <a:p>
            <a:r>
              <a:rPr lang="en-US" dirty="0">
                <a:solidFill>
                  <a:schemeClr val="tx1"/>
                </a:solidFill>
              </a:rPr>
              <a:t>Meeting Times:</a:t>
            </a:r>
          </a:p>
          <a:p>
            <a:pPr lvl="1"/>
            <a:r>
              <a:rPr lang="en-US">
                <a:solidFill>
                  <a:schemeClr val="tx1"/>
                </a:solidFill>
              </a:rPr>
              <a:t>Wednesday @ 4:30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36016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019" y="284176"/>
            <a:ext cx="7772400" cy="1508760"/>
          </a:xfrm>
        </p:spPr>
        <p:txBody>
          <a:bodyPr/>
          <a:lstStyle/>
          <a:p>
            <a:r>
              <a:rPr lang="en-US" dirty="0"/>
              <a:t>Projects: Tesla Coil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94FC1F-6B32-4675-974A-D7A55E9998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019" y="2218848"/>
            <a:ext cx="7772400" cy="420624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0348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019" y="284176"/>
            <a:ext cx="7772400" cy="1508760"/>
          </a:xfrm>
        </p:spPr>
        <p:txBody>
          <a:bodyPr/>
          <a:lstStyle/>
          <a:p>
            <a:r>
              <a:rPr lang="en-US" dirty="0"/>
              <a:t>Projects: Unmanned Aerial Systems (UAS)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94FC1F-6B32-4675-974A-D7A55E9998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019" y="2218848"/>
            <a:ext cx="7772400" cy="420624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14942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019" y="284176"/>
            <a:ext cx="7772400" cy="1508760"/>
          </a:xfrm>
        </p:spPr>
        <p:txBody>
          <a:bodyPr/>
          <a:lstStyle/>
          <a:p>
            <a:r>
              <a:rPr lang="en-US" dirty="0"/>
              <a:t>Projects: Acoustic Levitator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94FC1F-6B32-4675-974A-D7A55E9998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019" y="2218848"/>
            <a:ext cx="7772400" cy="420624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52781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019" y="284176"/>
            <a:ext cx="7772400" cy="1508760"/>
          </a:xfrm>
        </p:spPr>
        <p:txBody>
          <a:bodyPr/>
          <a:lstStyle/>
          <a:p>
            <a:r>
              <a:rPr lang="en-US" dirty="0"/>
              <a:t>Projects: Freedman Bus Seating Sensor System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94FC1F-6B32-4675-974A-D7A55E9998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019" y="2218848"/>
            <a:ext cx="7772400" cy="420624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77702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1A6D86F0-98E0-4468-9315-41BF7B0F2E6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072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CE957058-57AD-46A9-BAE9-7145CB3504F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90721" y="-2"/>
            <a:ext cx="5653277" cy="685800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927" y="838646"/>
            <a:ext cx="2782493" cy="5180709"/>
          </a:xfrm>
        </p:spPr>
        <p:txBody>
          <a:bodyPr>
            <a:normAutofit/>
          </a:bodyPr>
          <a:lstStyle/>
          <a:p>
            <a:r>
              <a:rPr lang="en-US" sz="2900" dirty="0">
                <a:solidFill>
                  <a:schemeClr val="tx1"/>
                </a:solidFill>
              </a:rPr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2753" y="838647"/>
            <a:ext cx="4367496" cy="5180708"/>
          </a:xfrm>
        </p:spPr>
        <p:txBody>
          <a:bodyPr anchor="ctr">
            <a:normAutofit/>
          </a:bodyPr>
          <a:lstStyle/>
          <a:p>
            <a:r>
              <a:rPr lang="en-US" sz="1700" dirty="0">
                <a:solidFill>
                  <a:schemeClr val="bg2"/>
                </a:solidFill>
              </a:rPr>
              <a:t>Student lead organization at Auburn University.</a:t>
            </a:r>
          </a:p>
          <a:p>
            <a:r>
              <a:rPr lang="en-US" sz="1700" dirty="0">
                <a:solidFill>
                  <a:schemeClr val="bg2"/>
                </a:solidFill>
              </a:rPr>
              <a:t>Creates and fosters an environment of creativity and innovation through collaborative projects.</a:t>
            </a:r>
          </a:p>
          <a:p>
            <a:r>
              <a:rPr lang="en-US" sz="1800" dirty="0">
                <a:solidFill>
                  <a:schemeClr val="bg2"/>
                </a:solidFill>
              </a:rPr>
              <a:t>A place to test out ideas, integrate concepts learned in class, and learn skills that will be instrumental when working in the workforce.</a:t>
            </a:r>
            <a:endParaRPr lang="en-US" sz="1700" dirty="0">
              <a:solidFill>
                <a:schemeClr val="bg2"/>
              </a:solidFill>
            </a:endParaRPr>
          </a:p>
          <a:p>
            <a:r>
              <a:rPr lang="en-US" sz="1700" dirty="0">
                <a:solidFill>
                  <a:schemeClr val="bg2"/>
                </a:solidFill>
              </a:rPr>
              <a:t>No prior experience is required, only a willingness to learn.</a:t>
            </a:r>
          </a:p>
          <a:p>
            <a:r>
              <a:rPr lang="en-US" sz="1700" dirty="0">
                <a:solidFill>
                  <a:schemeClr val="bg2"/>
                </a:solidFill>
              </a:rPr>
              <a:t>Great for students of all ages and majors.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EB813E8E-D181-43EC-A21F-3E83216DC657}"/>
              </a:ext>
            </a:extLst>
          </p:cNvPr>
          <p:cNvSpPr txBox="1">
            <a:spLocks/>
          </p:cNvSpPr>
          <p:nvPr/>
        </p:nvSpPr>
        <p:spPr>
          <a:xfrm>
            <a:off x="466927" y="3818852"/>
            <a:ext cx="2919212" cy="318134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" indent="0">
              <a:buNone/>
            </a:pPr>
            <a:r>
              <a:rPr lang="en-US" sz="1650" b="1" dirty="0">
                <a:solidFill>
                  <a:schemeClr val="bg1"/>
                </a:solidFill>
              </a:rPr>
              <a:t>President: </a:t>
            </a:r>
            <a:r>
              <a:rPr lang="en-US" sz="1650" dirty="0">
                <a:solidFill>
                  <a:schemeClr val="bg1"/>
                </a:solidFill>
              </a:rPr>
              <a:t>Matthew Castleberry</a:t>
            </a:r>
          </a:p>
          <a:p>
            <a:pPr marL="34290" indent="0">
              <a:buNone/>
            </a:pPr>
            <a:endParaRPr lang="en-US" sz="165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58314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8709" y="431762"/>
            <a:ext cx="3596072" cy="1017270"/>
          </a:xfrm>
        </p:spPr>
        <p:txBody>
          <a:bodyPr>
            <a:normAutofit/>
          </a:bodyPr>
          <a:lstStyle/>
          <a:p>
            <a:r>
              <a:rPr lang="en-US" dirty="0"/>
              <a:t>Our Lab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11731"/>
          <a:stretch/>
        </p:blipFill>
        <p:spPr>
          <a:xfrm>
            <a:off x="1601630" y="1955171"/>
            <a:ext cx="2425496" cy="2060876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252763" y="2610568"/>
            <a:ext cx="1236063" cy="660654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tx1"/>
                </a:solidFill>
              </a:rPr>
              <a:t>Broun Hall</a:t>
            </a:r>
          </a:p>
          <a:p>
            <a:r>
              <a:rPr lang="en-US" sz="1800" dirty="0">
                <a:solidFill>
                  <a:schemeClr val="tx1"/>
                </a:solidFill>
              </a:rPr>
              <a:t>Room: 367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t="18534" b="15867"/>
          <a:stretch/>
        </p:blipFill>
        <p:spPr>
          <a:xfrm>
            <a:off x="4252732" y="1955171"/>
            <a:ext cx="2386293" cy="208721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/>
          <a:srcRect l="19907" t="1525" r="10541" b="4055"/>
          <a:stretch/>
        </p:blipFill>
        <p:spPr>
          <a:xfrm>
            <a:off x="6864632" y="1955171"/>
            <a:ext cx="2050060" cy="2087211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6D1A15B-CFE0-4021-8006-8575C181D801}"/>
              </a:ext>
            </a:extLst>
          </p:cNvPr>
          <p:cNvSpPr txBox="1">
            <a:spLocks/>
          </p:cNvSpPr>
          <p:nvPr/>
        </p:nvSpPr>
        <p:spPr>
          <a:xfrm>
            <a:off x="368709" y="1289965"/>
            <a:ext cx="2425497" cy="318134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" indent="0">
              <a:buNone/>
            </a:pPr>
            <a:r>
              <a:rPr lang="en-US" sz="1650" b="1" dirty="0">
                <a:solidFill>
                  <a:srgbClr val="03244D"/>
                </a:solidFill>
              </a:rPr>
              <a:t>Lab Manager: </a:t>
            </a:r>
            <a:r>
              <a:rPr lang="en-US" sz="1650" dirty="0">
                <a:solidFill>
                  <a:srgbClr val="03244D"/>
                </a:solidFill>
              </a:rPr>
              <a:t>Mike </a:t>
            </a:r>
            <a:r>
              <a:rPr lang="en-US" sz="1650" dirty="0" err="1">
                <a:solidFill>
                  <a:srgbClr val="03244D"/>
                </a:solidFill>
              </a:rPr>
              <a:t>Petry</a:t>
            </a:r>
            <a:endParaRPr lang="en-US" sz="1650" dirty="0">
              <a:solidFill>
                <a:srgbClr val="03244D"/>
              </a:solidFill>
            </a:endParaRPr>
          </a:p>
          <a:p>
            <a:pPr marL="34290" indent="0">
              <a:buNone/>
            </a:pPr>
            <a:endParaRPr lang="en-US" sz="1650" dirty="0">
              <a:solidFill>
                <a:schemeClr val="tx1"/>
              </a:solidFill>
            </a:endParaRPr>
          </a:p>
        </p:txBody>
      </p:sp>
      <p:pic>
        <p:nvPicPr>
          <p:cNvPr id="1026" name="Picture 2" descr="https://lh3.googleusercontent.com/caUyZQpr_whZBcDgmjSvmA1bY0E4NE9tS3Nn8q0y7UIYmPWUP03ufKRyMiOSlcHACjcS71wyjPwgtcAAWIyVYP7prdgkgTE--bm4CgVnHGeCWtsij11GZTqzDjDWzx1OmgH6jJzoByeasz8ysClQG-5FlcYweehnTlj5hRZQH7QWS0YOhOej-kH8TD2pGpYv-tUhqtVFd_FRTdUF5n2BHmBO9O3csD3euwdNVuaHycDXsRzn9yWMd5Lhryb4s-pOBKIqOsFA0QCECe71SD_MAAoiK7vJt_1rRK3iDRVmjbwx0gJizDgh4sWkcHKQ5in4btzJYf1rRC3hWzuRGfH209pa2kAiClUm-vZSOwttWUKyySiopG3ta3j9P3HOnFr-c__zGpTkVpj5gcaBe21sDLNNJ9OMJtyUDJZB6DGxMWUwljD8n7rf55lyHnEA-rBv3hGcibIj9ECpxPB3jQ32rsG6jPnNl5f0tYrNU54W45_C5KMLaHIou4PCdl4Wcf92dAuLhOjgrSiOAZsgB8lAGznTNjexScRRVpmz_0hnjGe8N0rAOe3jGjE-4AP1gzJm8Oj0lfBzm-ejpdhP3-0Hjwt5-w1ZhuryUZV5-jx8=w1921-h468-no">
            <a:extLst>
              <a:ext uri="{FF2B5EF4-FFF2-40B4-BE49-F238E27FC236}">
                <a16:creationId xmlns:a16="http://schemas.microsoft.com/office/drawing/2014/main" id="{645DF2EB-050C-4B90-AD57-BE7D9BFB65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74"/>
          <a:stretch/>
        </p:blipFill>
        <p:spPr bwMode="auto">
          <a:xfrm>
            <a:off x="139402" y="4195493"/>
            <a:ext cx="8775290" cy="2502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4040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FB2836FF-945C-48EA-A449-7EDFC73F675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9768" y="0"/>
            <a:ext cx="4552307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83BC7947-FCF0-4F53-A871-5E847286C31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9412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C5E04DFB-DE39-4410-A457-DD1B62DE064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9768" y="176109"/>
            <a:ext cx="4552307" cy="16459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1026" name="Picture 2" descr="https://lh3.googleusercontent.com/hydpBJvmp3wpuHzClMq1uEW-Yg4ib8v1IUL8O5xqOdmD26_a2dz1eBg-dtBJLlaMRjlzWb9fJzzTW-0-g8mmtzwHE8aedXflqxdbpKgcV0WDxeltaTXkMW6CwtFtEWmoRf4ns8AhFKHFdiAsx4Glmy3J6-LYyF9zdllcmILoRDwwcmjMrfXglenk_uJVeIemXKMFbDsAdNlBexLFQ-vn06EKqbZnrrCL5FUYR8_CRhVJuVUq1NeipL2RvJaAz7G58XyTu-OnB36aryeCJc33mMecQO2-Sb4XN6LXytOXPKDKHrwVJSoKAVW-iQBD7-4h0njRXTmoJ_hcVOwRoudOLZc2G7E9EEVjMO9fdpS3bzjjk3zTxuXcDlWP_WlyOTQGnlZ6kZ68O1P_nPpm5kR_wvSVnt8WP-DzUyYLQSmY8JVBzGL2trcdoAzzSRF8xP1n17j8PNkp18OGFbBayR0MycRLbr3otdz-1MSifvYVF0jddIqSmv-JHlK2rRhn6WvcgAhrXqoT_85oYhdgUVjqIR39rAUSYvRIxVo2l28XfUj9DfHkGEMkByK2Z1AvqFR1PSbtHnSfIQCJ0J5edkN_VxbmbqH9Z5J16d60P9Hvmi7OKlnmdQ=w687-h915-no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33" t="26232" r="13852" b="10265"/>
          <a:stretch/>
        </p:blipFill>
        <p:spPr bwMode="auto">
          <a:xfrm>
            <a:off x="2268" y="799043"/>
            <a:ext cx="4589586" cy="4844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32148" y="255331"/>
            <a:ext cx="3976110" cy="1087424"/>
          </a:xfrm>
        </p:spPr>
        <p:txBody>
          <a:bodyPr>
            <a:normAutofit/>
          </a:bodyPr>
          <a:lstStyle/>
          <a:p>
            <a:r>
              <a:rPr lang="en-US" sz="3700" dirty="0">
                <a:solidFill>
                  <a:schemeClr val="tx2"/>
                </a:solidFill>
              </a:rPr>
              <a:t>How to become a Member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40772" y="2011680"/>
            <a:ext cx="3817933" cy="420624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Log 5 constructive hours in the lab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Write the times on the sheet on the cabinet on the left side of the room.</a:t>
            </a:r>
          </a:p>
          <a:p>
            <a:r>
              <a:rPr lang="en-US" dirty="0">
                <a:solidFill>
                  <a:schemeClr val="bg1"/>
                </a:solidFill>
              </a:rPr>
              <a:t>Contact us at sparc.auburn@gmail.com</a:t>
            </a:r>
          </a:p>
          <a:p>
            <a:r>
              <a:rPr lang="en-US" dirty="0">
                <a:solidFill>
                  <a:schemeClr val="bg1"/>
                </a:solidFill>
              </a:rPr>
              <a:t>We will respond with the instructions to get an access code.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273EDC1-61C9-409A-AD13-B006C3B0B7A3}"/>
              </a:ext>
            </a:extLst>
          </p:cNvPr>
          <p:cNvSpPr txBox="1">
            <a:spLocks/>
          </p:cNvSpPr>
          <p:nvPr/>
        </p:nvSpPr>
        <p:spPr>
          <a:xfrm>
            <a:off x="4929880" y="1342755"/>
            <a:ext cx="3665525" cy="318134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" indent="0">
              <a:buNone/>
            </a:pPr>
            <a:r>
              <a:rPr lang="en-US" sz="1650" b="1" dirty="0">
                <a:solidFill>
                  <a:schemeClr val="tx1"/>
                </a:solidFill>
              </a:rPr>
              <a:t>Vice President: </a:t>
            </a:r>
            <a:r>
              <a:rPr lang="en-US" sz="1650" dirty="0">
                <a:solidFill>
                  <a:schemeClr val="tx1"/>
                </a:solidFill>
              </a:rPr>
              <a:t>Josh </a:t>
            </a:r>
            <a:r>
              <a:rPr lang="en-US" sz="1650" dirty="0" err="1">
                <a:solidFill>
                  <a:schemeClr val="tx1"/>
                </a:solidFill>
              </a:rPr>
              <a:t>Jablonowski</a:t>
            </a:r>
            <a:endParaRPr lang="en-US" sz="1650" dirty="0">
              <a:solidFill>
                <a:schemeClr val="tx1"/>
              </a:solidFill>
            </a:endParaRPr>
          </a:p>
          <a:p>
            <a:pPr marL="34290" indent="0">
              <a:buNone/>
            </a:pPr>
            <a:endParaRPr lang="en-US" sz="165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92209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1A6D86F0-98E0-4468-9315-41BF7B0F2E6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072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CE957058-57AD-46A9-BAE9-7145CB3504F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90721" y="-2"/>
            <a:ext cx="5653277" cy="685800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927" y="838646"/>
            <a:ext cx="2782493" cy="5180709"/>
          </a:xfrm>
        </p:spPr>
        <p:txBody>
          <a:bodyPr>
            <a:normAutofit/>
          </a:bodyPr>
          <a:lstStyle/>
          <a:p>
            <a:r>
              <a:rPr lang="en-US" sz="2900" dirty="0">
                <a:solidFill>
                  <a:schemeClr val="tx1"/>
                </a:solidFill>
              </a:rPr>
              <a:t>SPARC Meetings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2753" y="300038"/>
            <a:ext cx="4367496" cy="6157911"/>
          </a:xfrm>
        </p:spPr>
        <p:txBody>
          <a:bodyPr anchor="ctr">
            <a:normAutofit fontScale="77500" lnSpcReduction="20000"/>
          </a:bodyPr>
          <a:lstStyle/>
          <a:p>
            <a:r>
              <a:rPr lang="en-US" sz="2800" b="1" dirty="0">
                <a:solidFill>
                  <a:srgbClr val="03244D"/>
                </a:solidFill>
              </a:rPr>
              <a:t>Open Forum</a:t>
            </a:r>
          </a:p>
          <a:p>
            <a:r>
              <a:rPr lang="en-US" sz="2700" dirty="0">
                <a:solidFill>
                  <a:schemeClr val="bg2"/>
                </a:solidFill>
              </a:rPr>
              <a:t>Discuss status of active projects</a:t>
            </a:r>
          </a:p>
          <a:p>
            <a:r>
              <a:rPr lang="en-US" sz="2700" dirty="0">
                <a:solidFill>
                  <a:schemeClr val="bg2"/>
                </a:solidFill>
              </a:rPr>
              <a:t>Learn about and discuss specific topic in the realms of technology, engineering or making.</a:t>
            </a:r>
          </a:p>
          <a:p>
            <a:r>
              <a:rPr lang="en-US" sz="2700" dirty="0">
                <a:solidFill>
                  <a:schemeClr val="bg2"/>
                </a:solidFill>
              </a:rPr>
              <a:t>Wednesdays at 5:30 PM</a:t>
            </a:r>
          </a:p>
          <a:p>
            <a:r>
              <a:rPr lang="en-US" sz="2800" b="1" dirty="0">
                <a:solidFill>
                  <a:srgbClr val="03244D"/>
                </a:solidFill>
              </a:rPr>
              <a:t>Maker Training Session</a:t>
            </a:r>
          </a:p>
          <a:p>
            <a:r>
              <a:rPr lang="en-US" sz="2800" dirty="0">
                <a:solidFill>
                  <a:schemeClr val="bg2"/>
                </a:solidFill>
              </a:rPr>
              <a:t>Learn about a specific skills like 3D printing, CAD, electrical prototyping, and robotics.</a:t>
            </a:r>
          </a:p>
          <a:p>
            <a:r>
              <a:rPr lang="en-US" sz="2700" dirty="0">
                <a:solidFill>
                  <a:schemeClr val="bg2"/>
                </a:solidFill>
              </a:rPr>
              <a:t>Centered around SPARC Sumo Bot Competition</a:t>
            </a:r>
          </a:p>
          <a:p>
            <a:r>
              <a:rPr lang="en-US" sz="2800" dirty="0">
                <a:solidFill>
                  <a:schemeClr val="bg2"/>
                </a:solidFill>
              </a:rPr>
              <a:t>Tuesdays at 5:00 PM</a:t>
            </a:r>
            <a:endParaRPr lang="en-US" sz="2800" b="1" dirty="0">
              <a:solidFill>
                <a:srgbClr val="03244D"/>
              </a:solidFill>
            </a:endParaRPr>
          </a:p>
          <a:p>
            <a:r>
              <a:rPr lang="en-US" sz="2800" b="1" dirty="0">
                <a:solidFill>
                  <a:srgbClr val="03244D"/>
                </a:solidFill>
              </a:rPr>
              <a:t>Project Meetings</a:t>
            </a:r>
          </a:p>
          <a:p>
            <a:r>
              <a:rPr lang="en-US" sz="2700" dirty="0">
                <a:solidFill>
                  <a:schemeClr val="bg2"/>
                </a:solidFill>
              </a:rPr>
              <a:t>Project members come together to talk about detailed progress.</a:t>
            </a:r>
          </a:p>
          <a:p>
            <a:r>
              <a:rPr lang="en-US" sz="2700" dirty="0">
                <a:solidFill>
                  <a:schemeClr val="bg2"/>
                </a:solidFill>
              </a:rPr>
              <a:t>Meeting times and locations vary from project to project.</a:t>
            </a:r>
          </a:p>
        </p:txBody>
      </p:sp>
    </p:spTree>
    <p:extLst>
      <p:ext uri="{BB962C8B-B14F-4D97-AF65-F5344CB8AC3E}">
        <p14:creationId xmlns:p14="http://schemas.microsoft.com/office/powerpoint/2010/main" val="990719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019" y="630115"/>
            <a:ext cx="7772400" cy="700305"/>
          </a:xfrm>
        </p:spPr>
        <p:txBody>
          <a:bodyPr/>
          <a:lstStyle/>
          <a:p>
            <a:r>
              <a:rPr lang="en-US" dirty="0"/>
              <a:t>Outreach Events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7250" y="2124364"/>
            <a:ext cx="4886325" cy="397468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Opelika HS FRC Team</a:t>
            </a:r>
          </a:p>
          <a:p>
            <a:pPr lvl="1"/>
            <a:r>
              <a:rPr lang="en-US" dirty="0"/>
              <a:t>Help mentor a FIRST Robotics Competition Team</a:t>
            </a:r>
          </a:p>
          <a:p>
            <a:pPr lvl="1"/>
            <a:r>
              <a:rPr lang="en-US" dirty="0"/>
              <a:t> Mon Tue Thu: 3:30-6:30, Fri: 3:30-9:30, Sat:10-6</a:t>
            </a:r>
          </a:p>
          <a:p>
            <a:r>
              <a:rPr lang="en-US" dirty="0">
                <a:solidFill>
                  <a:schemeClr val="tx1"/>
                </a:solidFill>
              </a:rPr>
              <a:t>E-Day</a:t>
            </a:r>
          </a:p>
          <a:p>
            <a:pPr lvl="1"/>
            <a:r>
              <a:rPr lang="en-US" dirty="0"/>
              <a:t>Help display projects in Broun, Student Center, and Concourse to high school students.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Friday, Feb</a:t>
            </a:r>
            <a:r>
              <a:rPr lang="en-US" dirty="0"/>
              <a:t>ruary 23</a:t>
            </a:r>
            <a:r>
              <a:rPr lang="en-US" baseline="30000" dirty="0"/>
              <a:t>rd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026" name="Picture 2" descr="https://lh3.googleusercontent.com/UWtxrqjDBaxqHv3hiUTYvR8i0QBKnBiOyd7jHvvG5_BRjmgts-7xCE0ZSwVaRhcKXdLfgInNsTJsBOdA_c9CoRzbhl6V3_PbMMA4xidfRTRnnt77j2-aqpFz0McCZn7DodoBI92E8VuuTq6hszI2dMjXn99hT1cIhgu6PRFlYM10nBobhqJ02U2xD9cplZ5ZKNZbx4MZNsshVknL9bdUoI2S4TJyNoGDJYxHG9ORR0ffMeSAIPXPTbY99a4R1W3gkmXlBgFirc-zVXTjlfNAQJ9YYGPOAqxEP27WVjk5Qb9WgWr1DrbqiYOKRsLKdUhbQOuu03qvlsSTqNcEWrGv77vWDwxMaGDwCv5IyGJBp860KhE56tA8sRF9e54QTK_J-CFJqEosFCL23MP6m8pVFvpOlLbyyXVQoOMR2LXfnfAS1lZhjBNx61tlmCM3rbbRbvS_FJa_Y0Kfw3RUV6Q8TGfxATwZmSqAj-mR31mC1tH6EXO3UDOW6wxVQboJWIA8BwFBA2zTsuVIyOxGH9QLp53g6EgWj9U8DkDHPfSjvANQBnPgs10PO58NyOo7YkjeAov6CifB9lo7eCekyhleZNsGyMBH81RK0H2_VIsqqyDUx3bzrA=w792-h1056-no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38"/>
          <a:stretch/>
        </p:blipFill>
        <p:spPr bwMode="auto">
          <a:xfrm>
            <a:off x="5952744" y="336405"/>
            <a:ext cx="2937887" cy="3320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6076079" y="3673314"/>
            <a:ext cx="2699174" cy="289029"/>
          </a:xfrm>
          <a:prstGeom prst="rect">
            <a:avLst/>
          </a:prstGeom>
        </p:spPr>
        <p:txBody>
          <a:bodyPr vert="horz" lIns="68580" tIns="34290" rIns="68580" bIns="34290" rtlCol="0">
            <a:normAutofit fontScale="77500" lnSpcReduction="20000"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" indent="0" algn="ctr">
              <a:buNone/>
            </a:pPr>
            <a:r>
              <a:rPr lang="en-US" sz="1650" dirty="0">
                <a:solidFill>
                  <a:schemeClr val="tx1"/>
                </a:solidFill>
              </a:rPr>
              <a:t>E-Day 2016 Tesla Coil Demonstration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85019" y="1330420"/>
            <a:ext cx="3665525" cy="318134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" indent="0">
              <a:buNone/>
            </a:pPr>
            <a:r>
              <a:rPr lang="en-US" sz="1650" b="1" dirty="0">
                <a:solidFill>
                  <a:schemeClr val="bg1"/>
                </a:solidFill>
              </a:rPr>
              <a:t>Outreach Coordinator: </a:t>
            </a:r>
            <a:r>
              <a:rPr lang="en-US" sz="1650" dirty="0">
                <a:solidFill>
                  <a:schemeClr val="bg1"/>
                </a:solidFill>
              </a:rPr>
              <a:t>Matthew </a:t>
            </a:r>
            <a:r>
              <a:rPr lang="en-US" sz="1650" dirty="0" err="1">
                <a:solidFill>
                  <a:schemeClr val="bg1"/>
                </a:solidFill>
              </a:rPr>
              <a:t>Zacune</a:t>
            </a:r>
            <a:endParaRPr lang="en-US" sz="1650" dirty="0">
              <a:solidFill>
                <a:schemeClr val="bg1"/>
              </a:solidFill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6076079" y="6365299"/>
            <a:ext cx="2699174" cy="289029"/>
          </a:xfrm>
          <a:prstGeom prst="rect">
            <a:avLst/>
          </a:prstGeom>
        </p:spPr>
        <p:txBody>
          <a:bodyPr vert="horz" lIns="68580" tIns="34290" rIns="68580" bIns="34290" rtlCol="0">
            <a:normAutofit fontScale="85000" lnSpcReduction="10000"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" indent="0" algn="ctr">
              <a:buNone/>
            </a:pPr>
            <a:r>
              <a:rPr lang="en-US" sz="1650" dirty="0">
                <a:solidFill>
                  <a:schemeClr val="tx1"/>
                </a:solidFill>
              </a:rPr>
              <a:t>Engineering Tailgate SPARC Table</a:t>
            </a:r>
          </a:p>
        </p:txBody>
      </p:sp>
      <p:pic>
        <p:nvPicPr>
          <p:cNvPr id="9" name="Picture 2" descr="https://lh3.googleusercontent.com/v5Q1j9pbLSfFPCR6pJrFzELDgrrXuvHXF8AtwTmxhvNARP64YMmyP1yG1Q7kj_xBTTOgPi_YNTJZdKIn-oaGduxNsBu0t640mxNPYdVFgLtfOWSg45_WZtnBUFWb3w_GBlqmmcsd6odk5R-gGzULkJpcaJ63s72YPd2zUjSReYNPtSb3VOxJt9MU14I0m-u3qtAToSyFxOiV50ctDdhUNLLq-OTLaj5snd8qtLDVtpemgRbOBsHvt_VKWDpvKA-DOCS9sVb_-Qrr6O3VGKszIozZvUqqWLfOgIYxMu1p-MSXqaaZELWpxxptAXz6GVf0aICeE_GDehKu_zGOJXjXqp27L9JlWWNC533FLvngb119e5bINJcrVU4t5tK2uwoVPdd5WUJ5BkkFALWQSVGMt8hB-9JwXlCzQWbioFZ_O5UpgSExI9lhWit2OAbsHp7_Q4RbCPfv7iv1pTrDSspJ7q24ap1iuLx8yZ_-T_Xh-htrGIzebRXLB2hBwIMP669zvA2cnwgdDBGH8oR_KHJ7CJtDGIGVLAUqUnhXWnCD1zY3juOm36oog7y7epYdNkOdLJvzy_YCJ78g878IFLeyC1WKekAu_Z8jrogyPmHuRrxhjndSCQ=w1411-h1058-n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0702" y="4121237"/>
            <a:ext cx="2929929" cy="2196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83208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5" name="Rectangle 94">
            <a:extLst>
              <a:ext uri="{FF2B5EF4-FFF2-40B4-BE49-F238E27FC236}">
                <a16:creationId xmlns:a16="http://schemas.microsoft.com/office/drawing/2014/main" id="{95C71647-6D51-40C0-A0A2-A2CDFA5BEFC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8D175F04-7B52-4A32-B883-7B3443B2F72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176109"/>
            <a:ext cx="9141714" cy="20900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CA975B3A-5416-4D6C-82A1-58E57BE581B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3376" y="437322"/>
            <a:ext cx="2285317" cy="1659835"/>
          </a:xfrm>
          <a:prstGeom prst="rect">
            <a:avLst/>
          </a:prstGeom>
          <a:noFill/>
          <a:ln w="50800">
            <a:solidFill>
              <a:schemeClr val="bg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2" descr="Image result for nasa robotic mining competition logo">
            <a:extLst>
              <a:ext uri="{FF2B5EF4-FFF2-40B4-BE49-F238E27FC236}">
                <a16:creationId xmlns:a16="http://schemas.microsoft.com/office/drawing/2014/main" id="{FEEC45EF-0C0C-41D5-B296-D13CDBB09A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562530" y="663735"/>
            <a:ext cx="1207008" cy="1207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1" name="Rectangle 100">
            <a:extLst>
              <a:ext uri="{FF2B5EF4-FFF2-40B4-BE49-F238E27FC236}">
                <a16:creationId xmlns:a16="http://schemas.microsoft.com/office/drawing/2014/main" id="{043972B9-4DB3-4008-8D7D-88E1DE3B3A9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29342" y="437322"/>
            <a:ext cx="2285316" cy="1659835"/>
          </a:xfrm>
          <a:prstGeom prst="rect">
            <a:avLst/>
          </a:prstGeom>
          <a:noFill/>
          <a:ln w="50800">
            <a:solidFill>
              <a:schemeClr val="bg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4" descr="Image result for ieee auburn branch logo">
            <a:extLst>
              <a:ext uri="{FF2B5EF4-FFF2-40B4-BE49-F238E27FC236}">
                <a16:creationId xmlns:a16="http://schemas.microsoft.com/office/drawing/2014/main" id="{1F77E298-BB1A-4693-A71A-2AD8DB88F1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007557" y="972773"/>
            <a:ext cx="1940814" cy="630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" name="Rectangle 102">
            <a:extLst>
              <a:ext uri="{FF2B5EF4-FFF2-40B4-BE49-F238E27FC236}">
                <a16:creationId xmlns:a16="http://schemas.microsoft.com/office/drawing/2014/main" id="{6B5FE4CD-CF9B-4DC6-9067-58D3DB22C26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35306" y="437322"/>
            <a:ext cx="2285317" cy="1659835"/>
          </a:xfrm>
          <a:prstGeom prst="rect">
            <a:avLst/>
          </a:prstGeom>
          <a:noFill/>
          <a:ln w="50800">
            <a:solidFill>
              <a:schemeClr val="bg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2DE43C-2E4B-4FB4-B0BC-83F1C04DA2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0812" y="1014933"/>
            <a:ext cx="1940814" cy="50461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2189" y="2442230"/>
            <a:ext cx="7338060" cy="1065835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Partner Organizations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923A76-80F2-44AA-8A27-974398CD6D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2189" y="3429000"/>
            <a:ext cx="7338060" cy="314689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b="1" dirty="0"/>
              <a:t>NASA Robotics Mining Competition Team</a:t>
            </a:r>
          </a:p>
          <a:p>
            <a:pPr marL="228600" lvl="1" indent="0">
              <a:buNone/>
            </a:pPr>
            <a:r>
              <a:rPr lang="en-US" sz="1600" b="1" dirty="0"/>
              <a:t>President: </a:t>
            </a:r>
            <a:r>
              <a:rPr lang="en-US" sz="1600" dirty="0"/>
              <a:t>Jeremy </a:t>
            </a:r>
            <a:r>
              <a:rPr lang="en-US" sz="1600" dirty="0" err="1"/>
              <a:t>Frasher</a:t>
            </a:r>
            <a:r>
              <a:rPr lang="en-US" sz="1600" dirty="0"/>
              <a:t> &lt;jjf0010@auburn.edu&gt;</a:t>
            </a:r>
          </a:p>
          <a:p>
            <a:pPr marL="228600" lvl="1" indent="0">
              <a:buNone/>
            </a:pPr>
            <a:r>
              <a:rPr lang="en-US" sz="1600" dirty="0"/>
              <a:t>Meets on Mondays 6-7, SPARC Lab, Broun 367</a:t>
            </a:r>
          </a:p>
          <a:p>
            <a:pPr marL="0" indent="0">
              <a:buNone/>
            </a:pPr>
            <a:r>
              <a:rPr lang="en-US" sz="2400" b="1" dirty="0"/>
              <a:t>RC Hobbyist Club</a:t>
            </a:r>
          </a:p>
          <a:p>
            <a:pPr marL="228600" lvl="1" indent="0">
              <a:buNone/>
            </a:pPr>
            <a:r>
              <a:rPr lang="en-US" sz="1600" b="1" dirty="0"/>
              <a:t>President: </a:t>
            </a:r>
            <a:r>
              <a:rPr lang="en-US" sz="1600" dirty="0"/>
              <a:t>Craig Legrand &lt;cbl0019@auburn.edu&gt;</a:t>
            </a:r>
          </a:p>
          <a:p>
            <a:pPr marL="228600" lvl="1" indent="0">
              <a:buNone/>
            </a:pPr>
            <a:r>
              <a:rPr lang="en-US" sz="1600" dirty="0"/>
              <a:t>Meets on Mondays TBD and Fridays 3:30-5:00, Broun 235</a:t>
            </a:r>
          </a:p>
          <a:p>
            <a:pPr marL="0" indent="0">
              <a:buNone/>
            </a:pPr>
            <a:r>
              <a:rPr lang="en-US" sz="2400" b="1" dirty="0"/>
              <a:t>IEEE Auburn University Student Branch</a:t>
            </a:r>
          </a:p>
          <a:p>
            <a:pPr marL="228600" lvl="1" indent="0">
              <a:buNone/>
            </a:pPr>
            <a:r>
              <a:rPr lang="en-US" sz="1600" b="1" dirty="0"/>
              <a:t>President: </a:t>
            </a:r>
            <a:r>
              <a:rPr lang="en-US" sz="1600" dirty="0"/>
              <a:t>Michelle </a:t>
            </a:r>
            <a:r>
              <a:rPr lang="en-US" sz="1600" dirty="0" err="1"/>
              <a:t>Kniffen</a:t>
            </a:r>
            <a:r>
              <a:rPr lang="en-US" sz="1600" dirty="0"/>
              <a:t> &lt;mek0027@auburn.edu&gt;</a:t>
            </a:r>
          </a:p>
          <a:p>
            <a:pPr marL="228600" lvl="1" indent="0">
              <a:buNone/>
            </a:pPr>
            <a:r>
              <a:rPr lang="en-US" sz="1600" dirty="0"/>
              <a:t>Meets on Mondays 5:30-6:30, Broun 238</a:t>
            </a:r>
          </a:p>
        </p:txBody>
      </p:sp>
    </p:spTree>
    <p:extLst>
      <p:ext uri="{BB962C8B-B14F-4D97-AF65-F5344CB8AC3E}">
        <p14:creationId xmlns:p14="http://schemas.microsoft.com/office/powerpoint/2010/main" val="25651140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9">
            <a:extLst>
              <a:ext uri="{FF2B5EF4-FFF2-40B4-BE49-F238E27FC236}">
                <a16:creationId xmlns:a16="http://schemas.microsoft.com/office/drawing/2014/main" id="{CE471017-3497-4F9F-A862-BA1016D13A0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1">
            <a:extLst>
              <a:ext uri="{FF2B5EF4-FFF2-40B4-BE49-F238E27FC236}">
                <a16:creationId xmlns:a16="http://schemas.microsoft.com/office/drawing/2014/main" id="{6E7BB245-1516-48B9-8C45-E83FC9BF66E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65648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8" name="Rectangle 13">
            <a:extLst>
              <a:ext uri="{FF2B5EF4-FFF2-40B4-BE49-F238E27FC236}">
                <a16:creationId xmlns:a16="http://schemas.microsoft.com/office/drawing/2014/main" id="{762C5FF7-82FA-4981-A20D-264C4BBF180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24216"/>
            <a:ext cx="5657850" cy="173818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2353" y="2338928"/>
            <a:ext cx="4504947" cy="150876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2"/>
                </a:solidFill>
              </a:rPr>
              <a:t>More Information about SPARC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923A76-80F2-44AA-8A27-974398CD6D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5060" y="300038"/>
            <a:ext cx="3328989" cy="6557962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en-US" sz="2800" b="1" dirty="0"/>
              <a:t>Website</a:t>
            </a:r>
          </a:p>
          <a:p>
            <a:pPr marL="0" lvl="0" indent="0">
              <a:buNone/>
            </a:pPr>
            <a:r>
              <a:rPr lang="en-US" sz="1600" dirty="0">
                <a:hlinkClick r:id="rId2"/>
              </a:rPr>
              <a:t>http://sparc-auburn.github.io/</a:t>
            </a:r>
            <a:endParaRPr lang="en-US" sz="1600" dirty="0"/>
          </a:p>
          <a:p>
            <a:pPr marL="0" lvl="0" indent="0">
              <a:buNone/>
            </a:pPr>
            <a:endParaRPr lang="en-US" sz="2800" b="1" dirty="0"/>
          </a:p>
          <a:p>
            <a:pPr marL="0" lvl="0" indent="0">
              <a:buNone/>
            </a:pPr>
            <a:r>
              <a:rPr lang="en-US" sz="2800" b="1" dirty="0"/>
              <a:t>Github</a:t>
            </a:r>
          </a:p>
          <a:p>
            <a:pPr marL="0" lvl="0" indent="0">
              <a:buNone/>
            </a:pPr>
            <a:r>
              <a:rPr lang="en-US" sz="1600" dirty="0">
                <a:hlinkClick r:id="rId3"/>
              </a:rPr>
              <a:t>https://github.com/SPARC-Auburn</a:t>
            </a:r>
            <a:endParaRPr lang="en-US" sz="1600" dirty="0"/>
          </a:p>
          <a:p>
            <a:pPr marL="0" lvl="0" indent="0">
              <a:buNone/>
            </a:pPr>
            <a:endParaRPr lang="en-US" sz="2800" b="1" dirty="0"/>
          </a:p>
          <a:p>
            <a:pPr marL="0" lvl="0" indent="0">
              <a:buNone/>
            </a:pPr>
            <a:r>
              <a:rPr lang="en-US" sz="2800" b="1" dirty="0"/>
              <a:t>Slack</a:t>
            </a:r>
          </a:p>
          <a:p>
            <a:pPr marL="0" lvl="0" indent="0">
              <a:buNone/>
            </a:pPr>
            <a:r>
              <a:rPr lang="en-US" sz="1800" dirty="0">
                <a:hlinkClick r:id="rId4"/>
              </a:rPr>
              <a:t>https://sparc-auburn.slack.com/</a:t>
            </a:r>
            <a:endParaRPr lang="en-US" sz="1800" dirty="0"/>
          </a:p>
          <a:p>
            <a:pPr marL="0" lvl="0" indent="0">
              <a:buNone/>
            </a:pPr>
            <a:endParaRPr lang="en-US" sz="2800" b="1" dirty="0"/>
          </a:p>
          <a:p>
            <a:pPr marL="0" lvl="0" indent="0">
              <a:buNone/>
            </a:pPr>
            <a:r>
              <a:rPr lang="en-US" sz="2800" b="1" dirty="0"/>
              <a:t>Email</a:t>
            </a:r>
          </a:p>
          <a:p>
            <a:pPr marL="0" lvl="0" indent="0">
              <a:buNone/>
            </a:pPr>
            <a:r>
              <a:rPr lang="en-US" sz="1800" dirty="0">
                <a:hlinkClick r:id="rId5"/>
              </a:rPr>
              <a:t>sparc.auburn@gmail.com</a:t>
            </a:r>
            <a:endParaRPr lang="en-US" sz="1800" dirty="0"/>
          </a:p>
          <a:p>
            <a:pPr marL="0" lvl="0" indent="0">
              <a:buNone/>
            </a:pPr>
            <a:endParaRPr lang="en-US" sz="1800" dirty="0"/>
          </a:p>
        </p:txBody>
      </p:sp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50151E96-CD35-42EF-B86F-215AF527CAB0}"/>
              </a:ext>
            </a:extLst>
          </p:cNvPr>
          <p:cNvSpPr txBox="1">
            <a:spLocks/>
          </p:cNvSpPr>
          <p:nvPr/>
        </p:nvSpPr>
        <p:spPr>
          <a:xfrm>
            <a:off x="560983" y="3529554"/>
            <a:ext cx="3665525" cy="318134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" indent="0">
              <a:buNone/>
            </a:pPr>
            <a:r>
              <a:rPr lang="en-US" sz="1650" b="1" dirty="0">
                <a:solidFill>
                  <a:schemeClr val="tx1"/>
                </a:solidFill>
              </a:rPr>
              <a:t>Secretary/Treasurer: </a:t>
            </a:r>
            <a:r>
              <a:rPr lang="en-US" sz="1650" dirty="0">
                <a:solidFill>
                  <a:schemeClr val="tx1"/>
                </a:solidFill>
              </a:rPr>
              <a:t>Rebecca Thomas</a:t>
            </a:r>
          </a:p>
          <a:p>
            <a:pPr marL="34290" indent="0">
              <a:buNone/>
            </a:pPr>
            <a:endParaRPr lang="en-US" sz="1650" dirty="0">
              <a:solidFill>
                <a:schemeClr val="tx1"/>
              </a:solidFill>
            </a:endParaRPr>
          </a:p>
        </p:txBody>
      </p:sp>
      <p:pic>
        <p:nvPicPr>
          <p:cNvPr id="2054" name="Picture 6" descr="Related image">
            <a:extLst>
              <a:ext uri="{FF2B5EF4-FFF2-40B4-BE49-F238E27FC236}">
                <a16:creationId xmlns:a16="http://schemas.microsoft.com/office/drawing/2014/main" id="{ACDDE797-C915-402E-8CF5-999A03BD10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8792" y="3229174"/>
            <a:ext cx="600760" cy="600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mage result for link logo">
            <a:extLst>
              <a:ext uri="{FF2B5EF4-FFF2-40B4-BE49-F238E27FC236}">
                <a16:creationId xmlns:a16="http://schemas.microsoft.com/office/drawing/2014/main" id="{616AA9F9-9482-4B01-824C-D316D90337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8792" y="392906"/>
            <a:ext cx="616600" cy="259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Image result for github logo">
            <a:extLst>
              <a:ext uri="{FF2B5EF4-FFF2-40B4-BE49-F238E27FC236}">
                <a16:creationId xmlns:a16="http://schemas.microsoft.com/office/drawing/2014/main" id="{015FE6AF-BBE1-44FF-AAAF-FD3AF8C41E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79" t="10715" r="10229" b="9815"/>
          <a:stretch/>
        </p:blipFill>
        <p:spPr bwMode="auto">
          <a:xfrm>
            <a:off x="7164841" y="1656091"/>
            <a:ext cx="680552" cy="670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Image result for google inbox logo">
            <a:extLst>
              <a:ext uri="{FF2B5EF4-FFF2-40B4-BE49-F238E27FC236}">
                <a16:creationId xmlns:a16="http://schemas.microsoft.com/office/drawing/2014/main" id="{20F7B889-054C-46DE-99F3-B0B60E773A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79" r="19779"/>
          <a:stretch/>
        </p:blipFill>
        <p:spPr bwMode="auto">
          <a:xfrm>
            <a:off x="7214693" y="4638822"/>
            <a:ext cx="644798" cy="80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19231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E3405A-4D94-427C-A55F-9A160EBDE9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019" y="284176"/>
            <a:ext cx="7772400" cy="1508760"/>
          </a:xfrm>
        </p:spPr>
        <p:txBody>
          <a:bodyPr/>
          <a:lstStyle/>
          <a:p>
            <a:r>
              <a:rPr lang="en-US" dirty="0"/>
              <a:t>Project Opportunity - </a:t>
            </a:r>
            <a:r>
              <a:rPr lang="en-US" dirty="0" err="1"/>
              <a:t>CanSAT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1DE042-4976-4CF3-B6A6-77AF5A5600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019" y="2011680"/>
            <a:ext cx="4392819" cy="4206240"/>
          </a:xfrm>
        </p:spPr>
        <p:txBody>
          <a:bodyPr/>
          <a:lstStyle/>
          <a:p>
            <a:r>
              <a:rPr lang="en-US" dirty="0"/>
              <a:t>Auburn 2018 </a:t>
            </a:r>
            <a:r>
              <a:rPr lang="en-US" dirty="0" err="1"/>
              <a:t>CanSat</a:t>
            </a:r>
            <a:r>
              <a:rPr lang="en-US" dirty="0"/>
              <a:t> team will be competing in June in Stephenville, Texas.</a:t>
            </a:r>
          </a:p>
          <a:p>
            <a:r>
              <a:rPr lang="en-US" dirty="0"/>
              <a:t>Needs a volunteer EE student to help with building and programming </a:t>
            </a:r>
            <a:r>
              <a:rPr lang="en-US" dirty="0" err="1"/>
              <a:t>CanSat</a:t>
            </a:r>
            <a:r>
              <a:rPr lang="en-US" dirty="0"/>
              <a:t> probe</a:t>
            </a:r>
          </a:p>
          <a:p>
            <a:r>
              <a:rPr lang="en-US" dirty="0"/>
              <a:t>Travel cost to competitions are paid for.</a:t>
            </a:r>
          </a:p>
          <a:p>
            <a:r>
              <a:rPr lang="en-US" dirty="0"/>
              <a:t>Contact: </a:t>
            </a:r>
            <a:r>
              <a:rPr lang="en-US" b="1" dirty="0"/>
              <a:t>Tristin Hollingsworth</a:t>
            </a:r>
          </a:p>
          <a:p>
            <a:pPr lvl="1"/>
            <a:r>
              <a:rPr lang="en-US" dirty="0">
                <a:hlinkClick r:id="rId2"/>
              </a:rPr>
              <a:t>tzh00044@auburn.edu</a:t>
            </a:r>
            <a:endParaRPr lang="en-US" dirty="0"/>
          </a:p>
        </p:txBody>
      </p:sp>
      <p:pic>
        <p:nvPicPr>
          <p:cNvPr id="1026" name="Picture 2" descr="Image result for cansat">
            <a:extLst>
              <a:ext uri="{FF2B5EF4-FFF2-40B4-BE49-F238E27FC236}">
                <a16:creationId xmlns:a16="http://schemas.microsoft.com/office/drawing/2014/main" id="{B195A61A-B308-474A-8502-9DEAAE8B66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7467" y="2033076"/>
            <a:ext cx="3608606" cy="4014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75D9504-C44F-4CEE-84C7-A5CCD14A2099}"/>
              </a:ext>
            </a:extLst>
          </p:cNvPr>
          <p:cNvSpPr/>
          <p:nvPr/>
        </p:nvSpPr>
        <p:spPr>
          <a:xfrm>
            <a:off x="5204386" y="6067166"/>
            <a:ext cx="360860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http://esero.ie/project/cansat-201516/</a:t>
            </a:r>
          </a:p>
        </p:txBody>
      </p:sp>
    </p:spTree>
    <p:extLst>
      <p:ext uri="{BB962C8B-B14F-4D97-AF65-F5344CB8AC3E}">
        <p14:creationId xmlns:p14="http://schemas.microsoft.com/office/powerpoint/2010/main" val="424808107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anded">
  <a:themeElements>
    <a:clrScheme name="Auburn 2">
      <a:dk1>
        <a:srgbClr val="2D2D2D"/>
      </a:dk1>
      <a:lt1>
        <a:sysClr val="window" lastClr="FFFFFF"/>
      </a:lt1>
      <a:dk2>
        <a:srgbClr val="DD5515"/>
      </a:dk2>
      <a:lt2>
        <a:srgbClr val="DFE3E5"/>
      </a:lt2>
      <a:accent1>
        <a:srgbClr val="DD5515"/>
      </a:accent1>
      <a:accent2>
        <a:srgbClr val="03244D"/>
      </a:accent2>
      <a:accent3>
        <a:srgbClr val="496E9C"/>
      </a:accent3>
      <a:accent4>
        <a:srgbClr val="FCA48C"/>
      </a:accent4>
      <a:accent5>
        <a:srgbClr val="DD5515"/>
      </a:accent5>
      <a:accent6>
        <a:srgbClr val="03244D"/>
      </a:accent6>
      <a:hlink>
        <a:srgbClr val="496E9C"/>
      </a:hlink>
      <a:folHlink>
        <a:srgbClr val="496E9C"/>
      </a:folHlink>
    </a:clrScheme>
    <a:fontScheme name="Banded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nded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nded" id="{98DFF888-2449-4D28-977C-6306C017633E}" vid="{9792607F-9579-4224-82FF-9C88C3E1E53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TM03090430[[fn=Banded]]</Template>
  <TotalTime>4722</TotalTime>
  <Words>696</Words>
  <Application>Microsoft Office PowerPoint</Application>
  <PresentationFormat>On-screen Show (4:3)</PresentationFormat>
  <Paragraphs>125</Paragraphs>
  <Slides>19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Calibri</vt:lpstr>
      <vt:lpstr>Corbel</vt:lpstr>
      <vt:lpstr>Wingdings</vt:lpstr>
      <vt:lpstr>Banded</vt:lpstr>
      <vt:lpstr>Welcome to:</vt:lpstr>
      <vt:lpstr>Introduction</vt:lpstr>
      <vt:lpstr>Our Lab</vt:lpstr>
      <vt:lpstr>How to become a Member</vt:lpstr>
      <vt:lpstr>SPARC Meetings</vt:lpstr>
      <vt:lpstr>Outreach Events</vt:lpstr>
      <vt:lpstr>Partner Organizations</vt:lpstr>
      <vt:lpstr>More Information about SPARC</vt:lpstr>
      <vt:lpstr>Project Opportunity - CanSAT</vt:lpstr>
      <vt:lpstr>SPARC  in 2018</vt:lpstr>
      <vt:lpstr>What’s Staying the Same</vt:lpstr>
      <vt:lpstr>What’s Being Improved</vt:lpstr>
      <vt:lpstr>Proposed Projects</vt:lpstr>
      <vt:lpstr>Projects: Lab Assistant</vt:lpstr>
      <vt:lpstr>Projects: Bomb Disposal Robot</vt:lpstr>
      <vt:lpstr>Projects: Tesla Coil</vt:lpstr>
      <vt:lpstr>Projects: Unmanned Aerial Systems (UAS)</vt:lpstr>
      <vt:lpstr>Projects: Acoustic Levitator</vt:lpstr>
      <vt:lpstr>Projects: Freedman Bus Seating Sensor System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to:</dc:title>
  <dc:creator>Matthew Castleberry</dc:creator>
  <cp:lastModifiedBy>Matthew Castleberry</cp:lastModifiedBy>
  <cp:revision>213</cp:revision>
  <dcterms:created xsi:type="dcterms:W3CDTF">2016-09-03T15:20:58Z</dcterms:created>
  <dcterms:modified xsi:type="dcterms:W3CDTF">2018-01-13T04:41:59Z</dcterms:modified>
</cp:coreProperties>
</file>